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26"/>
  </p:notesMasterIdLst>
  <p:sldIdLst>
    <p:sldId id="256" r:id="rId2"/>
    <p:sldId id="271" r:id="rId3"/>
    <p:sldId id="273" r:id="rId4"/>
    <p:sldId id="274" r:id="rId5"/>
    <p:sldId id="275" r:id="rId6"/>
    <p:sldId id="278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57" r:id="rId15"/>
    <p:sldId id="258" r:id="rId16"/>
    <p:sldId id="261" r:id="rId17"/>
    <p:sldId id="262" r:id="rId18"/>
    <p:sldId id="264" r:id="rId19"/>
    <p:sldId id="263" r:id="rId20"/>
    <p:sldId id="267" r:id="rId21"/>
    <p:sldId id="266" r:id="rId22"/>
    <p:sldId id="265" r:id="rId23"/>
    <p:sldId id="270" r:id="rId24"/>
    <p:sldId id="288" r:id="rId25"/>
  </p:sldIdLst>
  <p:sldSz cx="9144000" cy="6858000" type="screen4x3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16"/>
    <p:restoredTop sz="91481"/>
  </p:normalViewPr>
  <p:slideViewPr>
    <p:cSldViewPr snapToGrid="0" snapToObjects="1">
      <p:cViewPr varScale="1">
        <p:scale>
          <a:sx n="98" d="100"/>
          <a:sy n="98" d="100"/>
        </p:scale>
        <p:origin x="16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\\localhost\Users\wenji\Desktop\mdtmFTP%20ESNET%20evaluati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/\\localhost\Users\wenji\Desktop\mdtmFTP%20ESNET%20evaluatio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file:///\\localhost\Users\wenji\Desktop\mdtmFTP%20ESNET%20evaluatio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oleObject" Target="file:///\\localhost\Users\wenji\Desktop\mdtmFTP%20ESNET%20evalua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Relative</a:t>
            </a:r>
            <a:r>
              <a:rPr lang="en-US" baseline="0" dirty="0"/>
              <a:t> performance improvement (base: GridFTP)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'client-server'!$S$37:$U$37</c:f>
              <c:strCache>
                <c:ptCount val="3"/>
                <c:pt idx="0">
                  <c:v>mdtmFTP</c:v>
                </c:pt>
                <c:pt idx="1">
                  <c:v>FDT</c:v>
                </c:pt>
                <c:pt idx="2">
                  <c:v>GridFTP</c:v>
                </c:pt>
              </c:strCache>
            </c:strRef>
          </c:cat>
          <c:val>
            <c:numRef>
              <c:f>'client-server'!$S$38:$U$38</c:f>
              <c:numCache>
                <c:formatCode>General</c:formatCode>
                <c:ptCount val="3"/>
                <c:pt idx="0">
                  <c:v>1.229172283634403</c:v>
                </c:pt>
                <c:pt idx="1">
                  <c:v>1.141319314056828</c:v>
                </c:pt>
                <c:pt idx="2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776614288"/>
        <c:axId val="-790173616"/>
      </c:barChart>
      <c:catAx>
        <c:axId val="-7766142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90173616"/>
        <c:crosses val="autoZero"/>
        <c:auto val="1"/>
        <c:lblAlgn val="ctr"/>
        <c:lblOffset val="100"/>
        <c:noMultiLvlLbl val="0"/>
      </c:catAx>
      <c:valAx>
        <c:axId val="-790173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76614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Relative</a:t>
            </a:r>
            <a:r>
              <a:rPr lang="en-US" baseline="0" dirty="0"/>
              <a:t> </a:t>
            </a:r>
            <a:r>
              <a:rPr lang="en-US" baseline="0" dirty="0" smtClean="0"/>
              <a:t>performance </a:t>
            </a:r>
            <a:r>
              <a:rPr lang="en-US" baseline="0" dirty="0"/>
              <a:t>improvement (base: GridFTP)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'client-server'!$S$44:$U$44</c:f>
              <c:strCache>
                <c:ptCount val="3"/>
                <c:pt idx="0">
                  <c:v>mdtmFTP</c:v>
                </c:pt>
                <c:pt idx="1">
                  <c:v>FDT</c:v>
                </c:pt>
                <c:pt idx="2">
                  <c:v>GridFTP</c:v>
                </c:pt>
              </c:strCache>
            </c:strRef>
          </c:cat>
          <c:val>
            <c:numRef>
              <c:f>'client-server'!$S$45:$U$45</c:f>
              <c:numCache>
                <c:formatCode>General</c:formatCode>
                <c:ptCount val="3"/>
                <c:pt idx="0">
                  <c:v>1.665903532962173</c:v>
                </c:pt>
                <c:pt idx="1">
                  <c:v>1.475437788018433</c:v>
                </c:pt>
                <c:pt idx="2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790625856"/>
        <c:axId val="-776106784"/>
      </c:barChart>
      <c:catAx>
        <c:axId val="-7906258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76106784"/>
        <c:crosses val="autoZero"/>
        <c:auto val="1"/>
        <c:lblAlgn val="ctr"/>
        <c:lblOffset val="100"/>
        <c:noMultiLvlLbl val="0"/>
      </c:catAx>
      <c:valAx>
        <c:axId val="-776106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90625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Relative</a:t>
            </a:r>
            <a:r>
              <a:rPr lang="en-US" baseline="0" dirty="0"/>
              <a:t> performance improvement (Base: GridFTP)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'client-server'!$R$74:$S$74</c:f>
              <c:strCache>
                <c:ptCount val="2"/>
                <c:pt idx="0">
                  <c:v>mdtmFTP</c:v>
                </c:pt>
                <c:pt idx="1">
                  <c:v>GridFTP</c:v>
                </c:pt>
              </c:strCache>
            </c:strRef>
          </c:cat>
          <c:val>
            <c:numRef>
              <c:f>'client-server'!$R$75:$S$75</c:f>
              <c:numCache>
                <c:formatCode>General</c:formatCode>
                <c:ptCount val="2"/>
                <c:pt idx="0">
                  <c:v>95.72</c:v>
                </c:pt>
                <c:pt idx="1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776047760"/>
        <c:axId val="-776043152"/>
      </c:barChart>
      <c:catAx>
        <c:axId val="-7760477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76043152"/>
        <c:crosses val="autoZero"/>
        <c:auto val="1"/>
        <c:lblAlgn val="ctr"/>
        <c:lblOffset val="100"/>
        <c:noMultiLvlLbl val="0"/>
      </c:catAx>
      <c:valAx>
        <c:axId val="-776043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76047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Relative</a:t>
            </a:r>
            <a:r>
              <a:rPr lang="en-US" baseline="0" dirty="0"/>
              <a:t> performance improvement (Base: GridFTP)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'client-server'!$W$79:$X$79</c:f>
              <c:strCache>
                <c:ptCount val="2"/>
                <c:pt idx="0">
                  <c:v>mdtmFTP</c:v>
                </c:pt>
                <c:pt idx="1">
                  <c:v>GridFTP</c:v>
                </c:pt>
              </c:strCache>
            </c:strRef>
          </c:cat>
          <c:val>
            <c:numRef>
              <c:f>'client-server'!$W$80:$X$80</c:f>
              <c:numCache>
                <c:formatCode>General</c:formatCode>
                <c:ptCount val="2"/>
                <c:pt idx="0">
                  <c:v>3.054</c:v>
                </c:pt>
                <c:pt idx="1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776243728"/>
        <c:axId val="-776247584"/>
      </c:barChart>
      <c:catAx>
        <c:axId val="-7762437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76247584"/>
        <c:crosses val="autoZero"/>
        <c:auto val="1"/>
        <c:lblAlgn val="ctr"/>
        <c:lblOffset val="100"/>
        <c:noMultiLvlLbl val="0"/>
      </c:catAx>
      <c:valAx>
        <c:axId val="-776247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76243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62B3C8-38A0-6D43-856B-A2B81AD1EE7E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A4656-7D1B-364B-BC31-45BCC812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006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A4656-7D1B-364B-BC31-45BCC81203F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9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EF2A-BD4D-1342-A73B-C97378E9E93B}" type="datetimeFigureOut">
              <a:rPr lang="en-US" smtClean="0"/>
              <a:t>11/21/16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15FF-023A-5C4C-AAB5-C2C016F82D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EF2A-BD4D-1342-A73B-C97378E9E93B}" type="datetimeFigureOut">
              <a:rPr lang="en-US" smtClean="0"/>
              <a:t>11/21/16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15FF-023A-5C4C-AAB5-C2C016F82D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EF2A-BD4D-1342-A73B-C97378E9E93B}" type="datetimeFigureOut">
              <a:rPr lang="en-US" smtClean="0"/>
              <a:t>11/21/16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15FF-023A-5C4C-AAB5-C2C016F82D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EF2A-BD4D-1342-A73B-C97378E9E93B}" type="datetimeFigureOut">
              <a:rPr lang="en-US" smtClean="0"/>
              <a:t>11/21/16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15FF-023A-5C4C-AAB5-C2C016F82D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EF2A-BD4D-1342-A73B-C97378E9E93B}" type="datetimeFigureOut">
              <a:rPr lang="en-US" smtClean="0"/>
              <a:t>11/21/16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15FF-023A-5C4C-AAB5-C2C016F82D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EF2A-BD4D-1342-A73B-C97378E9E93B}" type="datetimeFigureOut">
              <a:rPr lang="en-US" smtClean="0"/>
              <a:t>11/21/16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15FF-023A-5C4C-AAB5-C2C016F82D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EF2A-BD4D-1342-A73B-C97378E9E93B}" type="datetimeFigureOut">
              <a:rPr lang="en-US" smtClean="0"/>
              <a:t>11/21/16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15FF-023A-5C4C-AAB5-C2C016F82D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EF2A-BD4D-1342-A73B-C97378E9E93B}" type="datetimeFigureOut">
              <a:rPr lang="en-US" smtClean="0"/>
              <a:t>11/21/16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15FF-023A-5C4C-AAB5-C2C016F82D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EF2A-BD4D-1342-A73B-C97378E9E93B}" type="datetimeFigureOut">
              <a:rPr lang="en-US" smtClean="0"/>
              <a:t>11/21/16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15FF-023A-5C4C-AAB5-C2C016F82D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EF2A-BD4D-1342-A73B-C97378E9E93B}" type="datetimeFigureOut">
              <a:rPr lang="en-US" smtClean="0"/>
              <a:t>11/21/16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15FF-023A-5C4C-AAB5-C2C016F82D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EF2A-BD4D-1342-A73B-C97378E9E93B}" type="datetimeFigureOut">
              <a:rPr lang="en-US" smtClean="0"/>
              <a:t>11/21/16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15FF-023A-5C4C-AAB5-C2C016F82D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1EF2A-BD4D-1342-A73B-C97378E9E93B}" type="datetimeFigureOut">
              <a:rPr lang="en-US" smtClean="0"/>
              <a:t>11/21/16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015FF-023A-5C4C-AAB5-C2C016F82D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381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monalisa.cern.ch/FDT/" TargetMode="External"/><Relationship Id="rId4" Type="http://schemas.openxmlformats.org/officeDocument/2006/relationships/hyperlink" Target="https://www.slac.stanford.edu/~abh/bbcp/" TargetMode="External"/><Relationship Id="rId5" Type="http://schemas.openxmlformats.org/officeDocument/2006/relationships/hyperlink" Target="http://toolkit.globus.org/toolkit/docs/latest-stable/gridftp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dtm.fnal.gov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dtm.fnal.gov/" TargetMode="External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505"/>
            <a:ext cx="7772400" cy="2387600"/>
          </a:xfrm>
        </p:spPr>
        <p:txBody>
          <a:bodyPr>
            <a:normAutofit/>
          </a:bodyPr>
          <a:lstStyle/>
          <a:p>
            <a:r>
              <a:rPr lang="en-US" sz="4400" b="1" dirty="0"/>
              <a:t>mdtmFTP and Its Evaluation on ESNET SDN Testbed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67421" y="6296861"/>
            <a:ext cx="3009157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13" dirty="0"/>
              <a:t>Funded by DOE/SC/ASCR Network Research  Program</a:t>
            </a:r>
          </a:p>
        </p:txBody>
      </p:sp>
    </p:spTree>
    <p:extLst>
      <p:ext uri="{BB962C8B-B14F-4D97-AF65-F5344CB8AC3E}">
        <p14:creationId xmlns:p14="http://schemas.microsoft.com/office/powerpoint/2010/main" val="105157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9189"/>
            <a:ext cx="7886700" cy="1325563"/>
          </a:xfrm>
        </p:spPr>
        <p:txBody>
          <a:bodyPr/>
          <a:lstStyle/>
          <a:p>
            <a:r>
              <a:rPr lang="en-US" b="1" dirty="0" smtClean="0"/>
              <a:t>What is MDTM middleware?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27149"/>
            <a:ext cx="7886700" cy="487596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 user-space resource scheduler</a:t>
            </a:r>
          </a:p>
          <a:p>
            <a:r>
              <a:rPr lang="en-US" sz="3200" dirty="0" smtClean="0"/>
              <a:t>Implemented as a system daemon</a:t>
            </a:r>
          </a:p>
          <a:p>
            <a:pPr lvl="1"/>
            <a:r>
              <a:rPr lang="en-US" sz="2800" dirty="0" smtClean="0"/>
              <a:t>Periodically, collects, monitors, and caches information about the multicore system </a:t>
            </a:r>
          </a:p>
          <a:p>
            <a:pPr lvl="2"/>
            <a:r>
              <a:rPr lang="en-US" sz="2400" dirty="0"/>
              <a:t>P</a:t>
            </a:r>
            <a:r>
              <a:rPr lang="en-US" sz="2400" dirty="0" smtClean="0"/>
              <a:t>hysical layout (e.g., NUMA topology) </a:t>
            </a:r>
          </a:p>
          <a:p>
            <a:pPr lvl="2"/>
            <a:r>
              <a:rPr lang="en-US" sz="2400" dirty="0" smtClean="0"/>
              <a:t>Configurations</a:t>
            </a:r>
          </a:p>
          <a:p>
            <a:pPr lvl="2"/>
            <a:r>
              <a:rPr lang="en-US" sz="2400" dirty="0"/>
              <a:t>S</a:t>
            </a:r>
            <a:r>
              <a:rPr lang="en-US" sz="2400" dirty="0" smtClean="0"/>
              <a:t>ystem loads</a:t>
            </a:r>
          </a:p>
          <a:p>
            <a:pPr lvl="1"/>
            <a:r>
              <a:rPr lang="en-US" sz="2800" dirty="0" smtClean="0"/>
              <a:t>Upon requests, provide middleware services to mdtmFTP</a:t>
            </a:r>
          </a:p>
          <a:p>
            <a:pPr lvl="2"/>
            <a:r>
              <a:rPr lang="en-US" sz="2400" dirty="0" smtClean="0"/>
              <a:t>Query service</a:t>
            </a:r>
          </a:p>
          <a:p>
            <a:pPr lvl="2"/>
            <a:r>
              <a:rPr lang="en-US" sz="2400" dirty="0" smtClean="0"/>
              <a:t>Scheduling service</a:t>
            </a:r>
          </a:p>
        </p:txBody>
      </p:sp>
    </p:spTree>
    <p:extLst>
      <p:ext uri="{BB962C8B-B14F-4D97-AF65-F5344CB8AC3E}">
        <p14:creationId xmlns:p14="http://schemas.microsoft.com/office/powerpoint/2010/main" val="57471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169" y="136526"/>
            <a:ext cx="8422105" cy="1325563"/>
          </a:xfrm>
        </p:spPr>
        <p:txBody>
          <a:bodyPr/>
          <a:lstStyle/>
          <a:p>
            <a:r>
              <a:rPr lang="en-US" b="1" dirty="0" smtClean="0"/>
              <a:t>MDTM middleware – key </a:t>
            </a:r>
            <a:r>
              <a:rPr lang="en-US" b="1" dirty="0"/>
              <a:t>f</a:t>
            </a:r>
            <a:r>
              <a:rPr lang="en-US" b="1" dirty="0" smtClean="0"/>
              <a:t>eatures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555" y="1347537"/>
            <a:ext cx="7886700" cy="534202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Key Features</a:t>
            </a:r>
          </a:p>
          <a:p>
            <a:pPr lvl="1"/>
            <a:r>
              <a:rPr lang="en-US" dirty="0" smtClean="0"/>
              <a:t>Computer system layout profiling</a:t>
            </a:r>
          </a:p>
          <a:p>
            <a:pPr lvl="1"/>
            <a:r>
              <a:rPr lang="en-US" dirty="0" smtClean="0"/>
              <a:t>Real-time system status monitoring</a:t>
            </a:r>
          </a:p>
          <a:p>
            <a:pPr lvl="2"/>
            <a:r>
              <a:rPr lang="en-US" dirty="0" smtClean="0"/>
              <a:t>CPU usage of each core</a:t>
            </a:r>
          </a:p>
          <a:p>
            <a:pPr lvl="2"/>
            <a:r>
              <a:rPr lang="en-US" dirty="0" smtClean="0"/>
              <a:t>Memory load latency of each NUMA node</a:t>
            </a:r>
          </a:p>
          <a:p>
            <a:pPr lvl="1"/>
            <a:r>
              <a:rPr lang="en-US" dirty="0" smtClean="0"/>
              <a:t>NUMA topology-based core scheduling</a:t>
            </a:r>
          </a:p>
          <a:p>
            <a:pPr lvl="2"/>
            <a:r>
              <a:rPr lang="en-US" dirty="0" smtClean="0"/>
              <a:t>Support I/O locality</a:t>
            </a:r>
          </a:p>
          <a:p>
            <a:pPr lvl="1"/>
            <a:r>
              <a:rPr lang="en-US" dirty="0" smtClean="0"/>
              <a:t>Support core affinity on I/Os</a:t>
            </a:r>
          </a:p>
          <a:p>
            <a:pPr lvl="1"/>
            <a:r>
              <a:rPr lang="en-US" dirty="0" smtClean="0"/>
              <a:t>System zoning</a:t>
            </a:r>
          </a:p>
          <a:p>
            <a:pPr lvl="2"/>
            <a:r>
              <a:rPr lang="en-US" dirty="0" smtClean="0"/>
              <a:t>MDTM Zone and Non-MDTM zone</a:t>
            </a:r>
          </a:p>
          <a:p>
            <a:pPr lvl="1"/>
            <a:r>
              <a:rPr lang="en-US" dirty="0" smtClean="0"/>
              <a:t>Data buffer allocation and pinning capability</a:t>
            </a:r>
          </a:p>
          <a:p>
            <a:r>
              <a:rPr lang="en-US" dirty="0" smtClean="0"/>
              <a:t>MDTM middleware can be readily extended to support other types of applications</a:t>
            </a:r>
          </a:p>
          <a:p>
            <a:pPr lvl="1"/>
            <a:r>
              <a:rPr lang="en-US" dirty="0" smtClean="0"/>
              <a:t>E.g., as a research tool to study advanced scheduling algorithms and policies on NUMA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66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53094"/>
            <a:ext cx="7886700" cy="1325563"/>
          </a:xfrm>
        </p:spPr>
        <p:txBody>
          <a:bodyPr/>
          <a:lstStyle/>
          <a:p>
            <a:r>
              <a:rPr lang="en-US" b="1" dirty="0" smtClean="0"/>
              <a:t>A large virtual file mechanism to address the LOSF problem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87596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Key idea: </a:t>
            </a:r>
          </a:p>
          <a:p>
            <a:r>
              <a:rPr lang="en-US" dirty="0" smtClean="0"/>
              <a:t>Treat a dataset as a large “virtual file”. </a:t>
            </a:r>
          </a:p>
          <a:p>
            <a:r>
              <a:rPr lang="en-US" dirty="0" smtClean="0"/>
              <a:t>Each file in the dataset is treated as a file segment in the virtual file, and sequentially “added” to the virtual file.</a:t>
            </a:r>
          </a:p>
          <a:p>
            <a:r>
              <a:rPr lang="en-US" dirty="0" smtClean="0"/>
              <a:t>The virtual file is logically, instead of physically, created.</a:t>
            </a:r>
          </a:p>
          <a:p>
            <a:pPr lvl="1"/>
            <a:r>
              <a:rPr lang="en-US" dirty="0" smtClean="0"/>
              <a:t>Different than Tar-based solutions</a:t>
            </a:r>
          </a:p>
          <a:p>
            <a:r>
              <a:rPr lang="en-US" dirty="0" smtClean="0"/>
              <a:t>The whole data set is transferred, continuously &amp; seamlessly, as a single virtual file.</a:t>
            </a:r>
          </a:p>
          <a:p>
            <a:pPr lvl="1"/>
            <a:r>
              <a:rPr lang="en-US" dirty="0" smtClean="0"/>
              <a:t>Different than GridFTP’s per-file-based mechanisms (e.g., pipelining, concurrency)</a:t>
            </a:r>
          </a:p>
          <a:p>
            <a:pPr marL="0" indent="0">
              <a:buNone/>
            </a:pPr>
            <a:endParaRPr lang="en-US" sz="2100" dirty="0" smtClean="0"/>
          </a:p>
          <a:p>
            <a:pPr marL="0" indent="0">
              <a:buNone/>
            </a:pPr>
            <a:r>
              <a:rPr lang="en-US" b="1" dirty="0" smtClean="0"/>
              <a:t>Major advantages:</a:t>
            </a:r>
          </a:p>
          <a:p>
            <a:r>
              <a:rPr lang="en-US" dirty="0" smtClean="0"/>
              <a:t>Avoid protocol processing on a per-file basis</a:t>
            </a:r>
          </a:p>
          <a:p>
            <a:r>
              <a:rPr lang="en-US" dirty="0" smtClean="0"/>
              <a:t>Allow for batch processing small files in the sender/receiver to optimize I/O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99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011" y="125316"/>
            <a:ext cx="8434135" cy="896115"/>
          </a:xfrm>
        </p:spPr>
        <p:txBody>
          <a:bodyPr/>
          <a:lstStyle/>
          <a:p>
            <a:r>
              <a:rPr lang="en-US" b="1" dirty="0" smtClean="0"/>
              <a:t>Large virtual </a:t>
            </a:r>
            <a:r>
              <a:rPr lang="en-US" b="1" smtClean="0"/>
              <a:t>file transfer </a:t>
            </a:r>
            <a:r>
              <a:rPr lang="en-US" b="1" dirty="0" smtClean="0"/>
              <a:t>mechanism</a:t>
            </a:r>
            <a:endParaRPr lang="en-US" b="1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116" y="1021431"/>
            <a:ext cx="6151456" cy="5726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40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853" y="365126"/>
            <a:ext cx="8686800" cy="1325563"/>
          </a:xfrm>
        </p:spPr>
        <p:txBody>
          <a:bodyPr/>
          <a:lstStyle/>
          <a:p>
            <a:r>
              <a:rPr lang="en-US" b="1" dirty="0" smtClean="0"/>
              <a:t>mdtmFTP evaluation @ ESnet testbed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and evaluate mdtmFTP at WAN environment</a:t>
            </a:r>
          </a:p>
          <a:p>
            <a:r>
              <a:rPr lang="en-US" dirty="0" smtClean="0"/>
              <a:t>Test and evaluate mdtmFTP at high-performance DTN environment</a:t>
            </a:r>
          </a:p>
          <a:p>
            <a:r>
              <a:rPr lang="en-US" dirty="0" smtClean="0"/>
              <a:t>Compare mdtmFTP with other data transfer tools</a:t>
            </a:r>
          </a:p>
        </p:txBody>
      </p:sp>
    </p:spTree>
    <p:extLst>
      <p:ext uri="{BB962C8B-B14F-4D97-AF65-F5344CB8AC3E}">
        <p14:creationId xmlns:p14="http://schemas.microsoft.com/office/powerpoint/2010/main" val="89257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277" y="580941"/>
            <a:ext cx="7886700" cy="51781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ESNET testbed - 1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0" t="9902" r="5517"/>
          <a:stretch/>
        </p:blipFill>
        <p:spPr bwMode="auto">
          <a:xfrm>
            <a:off x="4193627" y="1189795"/>
            <a:ext cx="4839636" cy="326350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14="http://schemas.microsoft.com/office/drawing/2010/main" xmlns:lc="http://schemas.openxmlformats.org/drawingml/2006/lockedCanvas"/>
            </a:ext>
          </a:extLst>
        </p:spPr>
      </p:pic>
      <p:sp>
        <p:nvSpPr>
          <p:cNvPr id="5" name="Rectangle 4"/>
          <p:cNvSpPr/>
          <p:nvPr/>
        </p:nvSpPr>
        <p:spPr>
          <a:xfrm>
            <a:off x="851936" y="4406892"/>
            <a:ext cx="6978945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dirty="0">
                <a:latin typeface="Times New Roman" charset="0"/>
                <a:ea typeface="宋体" charset="-122"/>
              </a:rPr>
              <a:t>Data transfer: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100" dirty="0">
                <a:latin typeface="Times New Roman" charset="0"/>
                <a:ea typeface="宋体" charset="-122"/>
              </a:rPr>
              <a:t>DTN “nersc-tbn-2” </a:t>
            </a:r>
            <a:r>
              <a:rPr lang="en-US" sz="2100" dirty="0">
                <a:latin typeface="Times New Roman" charset="0"/>
                <a:ea typeface="宋体" charset="-122"/>
                <a:sym typeface="Wingdings"/>
              </a:rPr>
              <a:t></a:t>
            </a:r>
            <a:r>
              <a:rPr lang="en-US" sz="2100" dirty="0">
                <a:latin typeface="Times New Roman" charset="0"/>
                <a:ea typeface="宋体" charset="-122"/>
              </a:rPr>
              <a:t> “nersc-tbn-1”.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100" dirty="0">
                <a:latin typeface="Times New Roman" charset="0"/>
                <a:ea typeface="宋体" charset="-122"/>
              </a:rPr>
              <a:t>95ms RTT loop between nersc-tbn-1 and nersc-tbn-2. </a:t>
            </a:r>
            <a:endParaRPr lang="en-US" sz="2100" dirty="0"/>
          </a:p>
        </p:txBody>
      </p:sp>
      <p:sp>
        <p:nvSpPr>
          <p:cNvPr id="6" name="TextBox 5"/>
          <p:cNvSpPr txBox="1"/>
          <p:nvPr/>
        </p:nvSpPr>
        <p:spPr>
          <a:xfrm>
            <a:off x="250277" y="1588275"/>
            <a:ext cx="3943350" cy="2118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13" b="1" dirty="0"/>
              <a:t>nersc-tbn-1</a:t>
            </a:r>
          </a:p>
          <a:p>
            <a:pPr marL="214313" indent="-214313">
              <a:buFont typeface="Arial" charset="0"/>
              <a:buChar char="•"/>
            </a:pPr>
            <a:r>
              <a:rPr lang="en-US" sz="1013" dirty="0"/>
              <a:t>2xIntel HaswellXeon E5-2643 6 cores</a:t>
            </a:r>
          </a:p>
          <a:p>
            <a:pPr marL="214313" indent="-214313">
              <a:buFont typeface="Arial" charset="0"/>
              <a:buChar char="•"/>
            </a:pPr>
            <a:r>
              <a:rPr lang="en-US" sz="1013" dirty="0"/>
              <a:t>Motherboard: superMicro X10DRi (PCIe Gen3)</a:t>
            </a:r>
          </a:p>
          <a:p>
            <a:pPr marL="214313" indent="-214313">
              <a:buFont typeface="Arial" charset="0"/>
              <a:buChar char="•"/>
            </a:pPr>
            <a:r>
              <a:rPr lang="en-US" sz="1013" dirty="0"/>
              <a:t>2x40G Mellanox NICs</a:t>
            </a:r>
          </a:p>
          <a:p>
            <a:pPr marL="214313" indent="-214313">
              <a:buFont typeface="Arial" charset="0"/>
              <a:buChar char="•"/>
            </a:pPr>
            <a:r>
              <a:rPr lang="en-US" sz="1013" dirty="0"/>
              <a:t>Support high performance I/O operation (Write)</a:t>
            </a:r>
          </a:p>
          <a:p>
            <a:pPr marL="557213" lvl="1" indent="-214313">
              <a:buFont typeface="Arial" charset="0"/>
              <a:buChar char="•"/>
            </a:pPr>
            <a:r>
              <a:rPr lang="en-US" sz="1013" dirty="0"/>
              <a:t>An array of 24 HDDs</a:t>
            </a:r>
          </a:p>
          <a:p>
            <a:pPr marL="557213" lvl="1" indent="-214313">
              <a:buFont typeface="Arial" charset="0"/>
              <a:buChar char="•"/>
            </a:pPr>
            <a:endParaRPr lang="en-US" sz="1013" dirty="0"/>
          </a:p>
          <a:p>
            <a:r>
              <a:rPr lang="en-US" sz="1013" b="1" dirty="0"/>
              <a:t>nersc-tbn-2</a:t>
            </a:r>
          </a:p>
          <a:p>
            <a:pPr marL="214313" indent="-214313">
              <a:buFont typeface="Arial" charset="0"/>
              <a:buChar char="•"/>
            </a:pPr>
            <a:r>
              <a:rPr lang="en-US" sz="1013" dirty="0"/>
              <a:t>2xIntel HaswellXeon E5-2643 6 cores</a:t>
            </a:r>
          </a:p>
          <a:p>
            <a:pPr marL="214313" indent="-214313">
              <a:buFont typeface="Arial" charset="0"/>
              <a:buChar char="•"/>
            </a:pPr>
            <a:r>
              <a:rPr lang="en-US" sz="1013" dirty="0"/>
              <a:t>Motherboard: superMicro X10DRi (PCIe Gen3)</a:t>
            </a:r>
          </a:p>
          <a:p>
            <a:pPr marL="214313" indent="-214313">
              <a:buFont typeface="Arial" charset="0"/>
              <a:buChar char="•"/>
            </a:pPr>
            <a:r>
              <a:rPr lang="en-US" sz="1013" dirty="0"/>
              <a:t>2x40G Mellanox NICs</a:t>
            </a:r>
          </a:p>
          <a:p>
            <a:pPr marL="214313" indent="-214313">
              <a:buFont typeface="Arial" charset="0"/>
              <a:buChar char="•"/>
            </a:pPr>
            <a:r>
              <a:rPr lang="en-US" sz="1013" dirty="0"/>
              <a:t>Support high performance I/O operation (Read)</a:t>
            </a:r>
          </a:p>
          <a:p>
            <a:pPr marL="557213" lvl="1" indent="-214313">
              <a:buFont typeface="Arial" charset="0"/>
              <a:buChar char="•"/>
            </a:pPr>
            <a:r>
              <a:rPr lang="en-US" sz="1013" dirty="0"/>
              <a:t>An array of 12 SSDs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83806" y="5723754"/>
            <a:ext cx="3028393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13" dirty="0"/>
              <a:t>Note: Thanks to ESNET Brian Tierney and Eric </a:t>
            </a:r>
            <a:r>
              <a:rPr lang="en-US" sz="1013" dirty="0" err="1"/>
              <a:t>Pouyoul</a:t>
            </a:r>
            <a:endParaRPr lang="en-US" sz="1013" dirty="0"/>
          </a:p>
        </p:txBody>
      </p:sp>
    </p:spTree>
    <p:extLst>
      <p:ext uri="{BB962C8B-B14F-4D97-AF65-F5344CB8AC3E}">
        <p14:creationId xmlns:p14="http://schemas.microsoft.com/office/powerpoint/2010/main" val="130715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754856"/>
          </a:xfrm>
        </p:spPr>
        <p:txBody>
          <a:bodyPr/>
          <a:lstStyle/>
          <a:p>
            <a:r>
              <a:rPr lang="en-US" b="1" dirty="0" smtClean="0"/>
              <a:t>Evaluation methodology - 1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35970"/>
            <a:ext cx="7886700" cy="376118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Transfer data from nersc-tbn-2 to nersc-tbn-1</a:t>
            </a:r>
          </a:p>
          <a:p>
            <a:r>
              <a:rPr lang="en-US" dirty="0" smtClean="0"/>
              <a:t>Performance metric: Time-to-Completion</a:t>
            </a:r>
          </a:p>
          <a:p>
            <a:r>
              <a:rPr lang="en-US" dirty="0" smtClean="0"/>
              <a:t>Data transfer tool</a:t>
            </a:r>
          </a:p>
          <a:p>
            <a:pPr lvl="1"/>
            <a:r>
              <a:rPr lang="en-US" dirty="0" smtClean="0"/>
              <a:t>mdtmFTP (developed by FNAL)</a:t>
            </a:r>
          </a:p>
          <a:p>
            <a:pPr lvl="2"/>
            <a:r>
              <a:rPr lang="en-US" dirty="0" smtClean="0">
                <a:hlinkClick r:id="rId2"/>
              </a:rPr>
              <a:t>http://mdtm.fnal.gov</a:t>
            </a:r>
            <a:endParaRPr lang="en-US" dirty="0" smtClean="0"/>
          </a:p>
          <a:p>
            <a:pPr lvl="1"/>
            <a:r>
              <a:rPr lang="en-US" dirty="0" smtClean="0"/>
              <a:t>FDT (developed by CalTech)</a:t>
            </a:r>
          </a:p>
          <a:p>
            <a:pPr lvl="2"/>
            <a:r>
              <a:rPr lang="en-US" dirty="0" smtClean="0">
                <a:hlinkClick r:id="rId3"/>
              </a:rPr>
              <a:t>http://monalisa.cern.ch/FDT/</a:t>
            </a:r>
            <a:endParaRPr lang="en-US" dirty="0" smtClean="0"/>
          </a:p>
          <a:p>
            <a:pPr lvl="1"/>
            <a:r>
              <a:rPr lang="en-US" dirty="0" smtClean="0"/>
              <a:t>BBCP (developed by SLAC)</a:t>
            </a:r>
          </a:p>
          <a:p>
            <a:pPr lvl="2"/>
            <a:r>
              <a:rPr lang="en-US" dirty="0" smtClean="0">
                <a:hlinkClick r:id="rId4"/>
              </a:rPr>
              <a:t>https://www.slac.stanford.edu/~abh/bbcp/</a:t>
            </a:r>
            <a:endParaRPr lang="en-US" dirty="0" smtClean="0"/>
          </a:p>
          <a:p>
            <a:pPr lvl="1"/>
            <a:r>
              <a:rPr lang="en-US" dirty="0" smtClean="0"/>
              <a:t>GridFTP (developed by University of Chicago)</a:t>
            </a:r>
          </a:p>
          <a:p>
            <a:pPr lvl="2"/>
            <a:r>
              <a:rPr lang="en-US" dirty="0" smtClean="0"/>
              <a:t> </a:t>
            </a:r>
            <a:r>
              <a:rPr lang="en-US" dirty="0" smtClean="0">
                <a:hlinkClick r:id="rId5"/>
              </a:rPr>
              <a:t>http://toolkit.globus.org/toolkit/docs/latest-stable/gridftp/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185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754856"/>
          </a:xfrm>
        </p:spPr>
        <p:txBody>
          <a:bodyPr/>
          <a:lstStyle/>
          <a:p>
            <a:r>
              <a:rPr lang="en-US" b="1" dirty="0" smtClean="0"/>
              <a:t>Evaluation methodology - 2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35970"/>
            <a:ext cx="7886700" cy="376118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Transfer Mode</a:t>
            </a:r>
          </a:p>
          <a:p>
            <a:pPr lvl="1"/>
            <a:r>
              <a:rPr lang="en-US" dirty="0" smtClean="0"/>
              <a:t>Client-Server data transfer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-Party data transfer</a:t>
            </a:r>
          </a:p>
          <a:p>
            <a:r>
              <a:rPr lang="en-US" dirty="0" smtClean="0"/>
              <a:t>Data Transfer Scenarios:</a:t>
            </a:r>
          </a:p>
          <a:p>
            <a:pPr lvl="1"/>
            <a:r>
              <a:rPr lang="en-US" dirty="0" smtClean="0"/>
              <a:t>Large file transfer: Transferring a 100GB large file from nersc-tbn-2 to nersc-tbn-1.</a:t>
            </a:r>
            <a:r>
              <a:rPr lang="en-US" dirty="0" smtClean="0">
                <a:effectLst/>
              </a:rPr>
              <a:t> </a:t>
            </a:r>
          </a:p>
          <a:p>
            <a:pPr lvl="1"/>
            <a:r>
              <a:rPr lang="en-US" dirty="0" smtClean="0"/>
              <a:t>Folder transfer 1: Transferring a folder that has 30 10G files from nersc-tbn-2 to nersc-tbn-1</a:t>
            </a:r>
          </a:p>
          <a:p>
            <a:pPr lvl="1"/>
            <a:r>
              <a:rPr lang="en-US" dirty="0" smtClean="0"/>
              <a:t>Folder transfer 2: Transferring a Linux-3.18.21 folder from nersc-tbn-2 to nersc-tbn-1</a:t>
            </a:r>
          </a:p>
        </p:txBody>
      </p:sp>
    </p:spTree>
    <p:extLst>
      <p:ext uri="{BB962C8B-B14F-4D97-AF65-F5344CB8AC3E}">
        <p14:creationId xmlns:p14="http://schemas.microsoft.com/office/powerpoint/2010/main" val="3362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754856"/>
          </a:xfrm>
        </p:spPr>
        <p:txBody>
          <a:bodyPr/>
          <a:lstStyle/>
          <a:p>
            <a:r>
              <a:rPr lang="en-US" b="1" dirty="0" smtClean="0"/>
              <a:t>Evaluation Methodology - 3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35970"/>
            <a:ext cx="7886700" cy="492918"/>
          </a:xfrm>
        </p:spPr>
        <p:txBody>
          <a:bodyPr>
            <a:normAutofit/>
          </a:bodyPr>
          <a:lstStyle/>
          <a:p>
            <a:r>
              <a:rPr lang="en-US" dirty="0" smtClean="0"/>
              <a:t>Data transfer tool configuration</a:t>
            </a:r>
          </a:p>
          <a:p>
            <a:pPr lvl="1"/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752114"/>
              </p:ext>
            </p:extLst>
          </p:nvPr>
        </p:nvGraphicFramePr>
        <p:xfrm>
          <a:off x="628650" y="2846888"/>
          <a:ext cx="7397354" cy="1623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0374"/>
                <a:gridCol w="1604574"/>
                <a:gridCol w="942765"/>
                <a:gridCol w="1144030"/>
                <a:gridCol w="2065611"/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Data Transfer tools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r>
                        <a:rPr lang="en-US" sz="1400" baseline="0" dirty="0" smtClean="0"/>
                        <a:t> of Parallel Streams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Pipelining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Currency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TCP</a:t>
                      </a:r>
                      <a:r>
                        <a:rPr lang="en-US" sz="1400" baseline="0" dirty="0" smtClean="0"/>
                        <a:t> parameters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FDT</a:t>
                      </a:r>
                      <a:endParaRPr lang="en-US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N/A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N/A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System</a:t>
                      </a:r>
                      <a:r>
                        <a:rPr lang="en-US" sz="1400" baseline="0" dirty="0" smtClean="0"/>
                        <a:t> configuration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GridFTP</a:t>
                      </a:r>
                      <a:endParaRPr lang="en-US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-PP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-CC 8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System configuration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BBCP</a:t>
                      </a:r>
                      <a:endParaRPr lang="en-US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N/A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N/A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System</a:t>
                      </a:r>
                      <a:r>
                        <a:rPr lang="en-US" sz="1400" baseline="0" dirty="0" smtClean="0"/>
                        <a:t> configuration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mdtmFTP</a:t>
                      </a:r>
                      <a:endParaRPr lang="en-US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N/A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r>
                        <a:rPr lang="en-US" sz="1400" baseline="0" dirty="0" smtClean="0"/>
                        <a:t> I/O threads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System configuration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96591" y="4661301"/>
            <a:ext cx="4767652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13" dirty="0"/>
              <a:t>Note: when # of parallel streams &gt; 4, data transfer performance has negligible changes</a:t>
            </a:r>
          </a:p>
        </p:txBody>
      </p:sp>
    </p:spTree>
    <p:extLst>
      <p:ext uri="{BB962C8B-B14F-4D97-AF65-F5344CB8AC3E}">
        <p14:creationId xmlns:p14="http://schemas.microsoft.com/office/powerpoint/2010/main" val="149847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7"/>
            <a:ext cx="7886700" cy="67789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Result – Client/Server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3205565"/>
              </p:ext>
            </p:extLst>
          </p:nvPr>
        </p:nvGraphicFramePr>
        <p:xfrm>
          <a:off x="628650" y="2144581"/>
          <a:ext cx="7886701" cy="56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4691"/>
                <a:gridCol w="1228298"/>
                <a:gridCol w="1289714"/>
                <a:gridCol w="1236658"/>
                <a:gridCol w="1577340"/>
              </a:tblGrid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mdtmFTP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FDT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GridFTP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BBCP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Time-to-Completion (seconds)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74.18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79.89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91.18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Poor</a:t>
                      </a:r>
                      <a:r>
                        <a:rPr lang="en-US" sz="1400" baseline="0" dirty="0" smtClean="0"/>
                        <a:t> performance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162870" y="2836293"/>
            <a:ext cx="438184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Larger file data transfer – 1 x 100G (Smaller is better)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75463" y="3914469"/>
            <a:ext cx="409503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Folder data transfer – 30 x 10G (Smaller is better)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75463" y="5207604"/>
            <a:ext cx="446372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Folder data transfer – Linux 3.12.21 (Smaller is better)</a:t>
            </a:r>
          </a:p>
        </p:txBody>
      </p:sp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6276981"/>
              </p:ext>
            </p:extLst>
          </p:nvPr>
        </p:nvGraphicFramePr>
        <p:xfrm>
          <a:off x="624559" y="3244615"/>
          <a:ext cx="7886701" cy="56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4691"/>
                <a:gridCol w="1228298"/>
                <a:gridCol w="1289714"/>
                <a:gridCol w="1236658"/>
                <a:gridCol w="1577340"/>
              </a:tblGrid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mdtmFTP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FDT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GridFTP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BBCP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Time-to-Completion (seconds)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192.19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217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320.17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Poor</a:t>
                      </a:r>
                      <a:r>
                        <a:rPr lang="en-US" sz="1400" baseline="0" dirty="0" smtClean="0"/>
                        <a:t> performance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7423701"/>
              </p:ext>
            </p:extLst>
          </p:nvPr>
        </p:nvGraphicFramePr>
        <p:xfrm>
          <a:off x="656569" y="4550138"/>
          <a:ext cx="7886701" cy="56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4691"/>
                <a:gridCol w="1228298"/>
                <a:gridCol w="1289714"/>
                <a:gridCol w="1236658"/>
                <a:gridCol w="1577340"/>
              </a:tblGrid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mdtmFTP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FDT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GridFTP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BBCP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Time-to-Completion (seconds)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10.51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1006.02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Poor</a:t>
                      </a:r>
                      <a:r>
                        <a:rPr lang="en-US" sz="1400" baseline="0" dirty="0" smtClean="0"/>
                        <a:t> performance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713375" y="5855661"/>
            <a:ext cx="3829895" cy="40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13" dirty="0"/>
              <a:t>Note </a:t>
            </a:r>
            <a:r>
              <a:rPr lang="en-US" sz="1013" dirty="0" smtClean="0"/>
              <a:t>1: “-” indicates inability to get transfer to work</a:t>
            </a:r>
          </a:p>
          <a:p>
            <a:r>
              <a:rPr lang="en-US" sz="1013" dirty="0" smtClean="0"/>
              <a:t>Note 2: BBCP </a:t>
            </a:r>
            <a:r>
              <a:rPr lang="en-US" sz="1013" dirty="0"/>
              <a:t>performance is very poor, we do not list its results here</a:t>
            </a:r>
          </a:p>
        </p:txBody>
      </p:sp>
    </p:spTree>
    <p:extLst>
      <p:ext uri="{BB962C8B-B14F-4D97-AF65-F5344CB8AC3E}">
        <p14:creationId xmlns:p14="http://schemas.microsoft.com/office/powerpoint/2010/main" val="44390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405" y="317971"/>
            <a:ext cx="7886700" cy="994172"/>
          </a:xfrm>
        </p:spPr>
        <p:txBody>
          <a:bodyPr/>
          <a:lstStyle/>
          <a:p>
            <a:pPr algn="ctr"/>
            <a:r>
              <a:rPr lang="en-US" b="1" dirty="0" smtClean="0"/>
              <a:t>Big data </a:t>
            </a:r>
            <a:r>
              <a:rPr lang="en-US" b="1" dirty="0"/>
              <a:t>t</a:t>
            </a:r>
            <a:r>
              <a:rPr lang="en-US" b="1" dirty="0" smtClean="0"/>
              <a:t>ransfer </a:t>
            </a:r>
            <a:r>
              <a:rPr lang="en-US" b="1" dirty="0"/>
              <a:t>c</a:t>
            </a:r>
            <a:r>
              <a:rPr lang="en-US" b="1" dirty="0" smtClean="0"/>
              <a:t>hallenges</a:t>
            </a:r>
            <a:endParaRPr lang="en-US" b="1" dirty="0"/>
          </a:p>
        </p:txBody>
      </p:sp>
      <p:pic>
        <p:nvPicPr>
          <p:cNvPr id="4" name="Content Placeholder 3" descr="Challenge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338" y="1427648"/>
            <a:ext cx="6256834" cy="5307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30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Result – Client/Server</a:t>
            </a:r>
            <a:endParaRPr lang="en-US" b="1" dirty="0"/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019206"/>
              </p:ext>
            </p:extLst>
          </p:nvPr>
        </p:nvGraphicFramePr>
        <p:xfrm>
          <a:off x="192100" y="2186682"/>
          <a:ext cx="2909354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18294" y="4393415"/>
            <a:ext cx="1939955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13" dirty="0"/>
              <a:t>Large File Data Transfer (1x100G)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606962" y="4393415"/>
            <a:ext cx="1776448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13" dirty="0"/>
              <a:t>Folder Data Transfer (30x10G)</a:t>
            </a:r>
          </a:p>
        </p:txBody>
      </p:sp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7938438"/>
              </p:ext>
            </p:extLst>
          </p:nvPr>
        </p:nvGraphicFramePr>
        <p:xfrm>
          <a:off x="3361303" y="2186682"/>
          <a:ext cx="2779843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1889296"/>
              </p:ext>
            </p:extLst>
          </p:nvPr>
        </p:nvGraphicFramePr>
        <p:xfrm>
          <a:off x="6394359" y="2186682"/>
          <a:ext cx="2526855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394359" y="4393415"/>
            <a:ext cx="2076209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13" dirty="0"/>
              <a:t>Folder Data Transfer (Linux 3.12.21)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95626" y="5603772"/>
            <a:ext cx="1308371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13" dirty="0"/>
              <a:t>Note: Larger is better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240513" y="4847296"/>
            <a:ext cx="6267842" cy="550798"/>
            <a:chOff x="621084" y="5317441"/>
            <a:chExt cx="8357123" cy="734397"/>
          </a:xfrm>
        </p:grpSpPr>
        <p:sp>
          <p:nvSpPr>
            <p:cNvPr id="3" name="TextBox 2"/>
            <p:cNvSpPr txBox="1"/>
            <p:nvPr/>
          </p:nvSpPr>
          <p:spPr>
            <a:xfrm>
              <a:off x="621084" y="5521788"/>
              <a:ext cx="4003660" cy="3309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13" dirty="0"/>
                <a:t>Relative performance improvement (base: GridFTP) =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5791768" y="5720893"/>
              <a:ext cx="2531036" cy="33094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13"/>
                <a:t>other tools’ Time-to-Completion</a:t>
              </a:r>
              <a:endParaRPr lang="en-US" sz="1013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880051" y="5317441"/>
              <a:ext cx="2377147" cy="33094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13" dirty="0"/>
                <a:t>GridFTP’s Time-to-Completion</a:t>
              </a: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5795386" y="5706453"/>
              <a:ext cx="318282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431956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559" y="1008268"/>
            <a:ext cx="7886700" cy="810965"/>
          </a:xfrm>
        </p:spPr>
        <p:txBody>
          <a:bodyPr/>
          <a:lstStyle/>
          <a:p>
            <a:r>
              <a:rPr lang="en-US" b="1" dirty="0" smtClean="0"/>
              <a:t>Result – 3</a:t>
            </a:r>
            <a:r>
              <a:rPr lang="en-US" b="1" baseline="30000" dirty="0" smtClean="0"/>
              <a:t>rd</a:t>
            </a:r>
            <a:r>
              <a:rPr lang="en-US" b="1" dirty="0" smtClean="0"/>
              <a:t> party data transfer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9762306"/>
              </p:ext>
            </p:extLst>
          </p:nvPr>
        </p:nvGraphicFramePr>
        <p:xfrm>
          <a:off x="628650" y="2062693"/>
          <a:ext cx="7886701" cy="56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4691"/>
                <a:gridCol w="1228298"/>
                <a:gridCol w="1289714"/>
                <a:gridCol w="1236658"/>
                <a:gridCol w="1577340"/>
              </a:tblGrid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mdtmFTP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FDT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GridFTP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BBCP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Time-to-Completion (seconds)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34.976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N/A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106.84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N/A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396067" y="2740802"/>
            <a:ext cx="438184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Larger file data transfer – 1 x 100G (Smaller is better)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40671" y="3849659"/>
            <a:ext cx="409503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Folder data transfer – 30 x 10G (Smaller is better)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55524" y="4984867"/>
            <a:ext cx="446372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Folder data transfer – Linux 3.12.21 (Smaller is better)</a:t>
            </a:r>
          </a:p>
        </p:txBody>
      </p:sp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9868620"/>
              </p:ext>
            </p:extLst>
          </p:nvPr>
        </p:nvGraphicFramePr>
        <p:xfrm>
          <a:off x="624559" y="3162727"/>
          <a:ext cx="7886701" cy="56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4691"/>
                <a:gridCol w="1228298"/>
                <a:gridCol w="1289714"/>
                <a:gridCol w="1236658"/>
                <a:gridCol w="1577340"/>
              </a:tblGrid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mdtmFTP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FDT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GridFTP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BBCP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Time-to-Completion (seconds)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95.61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N/A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N/A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8981610"/>
              </p:ext>
            </p:extLst>
          </p:nvPr>
        </p:nvGraphicFramePr>
        <p:xfrm>
          <a:off x="656569" y="4335182"/>
          <a:ext cx="7886701" cy="56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4691"/>
                <a:gridCol w="1228298"/>
                <a:gridCol w="1289714"/>
                <a:gridCol w="1236658"/>
                <a:gridCol w="1577340"/>
              </a:tblGrid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mdtmFTP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FDT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GridFTP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BBCP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Time-to-Completion (seconds)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9.68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N/A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N/A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195605" y="5682595"/>
            <a:ext cx="4347665" cy="5599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13" dirty="0"/>
              <a:t>Note </a:t>
            </a:r>
            <a:r>
              <a:rPr lang="en-US" sz="1013" dirty="0" smtClean="0"/>
              <a:t>1: “-” indicates inability to get transfer to work</a:t>
            </a:r>
          </a:p>
          <a:p>
            <a:r>
              <a:rPr lang="en-US" sz="1013" dirty="0" smtClean="0"/>
              <a:t>Note 2</a:t>
            </a:r>
            <a:r>
              <a:rPr lang="en-US" sz="1013" dirty="0"/>
              <a:t>: : BBCP and FDT support 3</a:t>
            </a:r>
            <a:r>
              <a:rPr lang="en-US" sz="1013" baseline="30000" dirty="0"/>
              <a:t>rd</a:t>
            </a:r>
            <a:r>
              <a:rPr lang="en-US" sz="1013" dirty="0"/>
              <a:t> party data transfer. But BBCP and FDT</a:t>
            </a:r>
            <a:r>
              <a:rPr lang="en-US" sz="1013" dirty="0" smtClean="0"/>
              <a:t>  </a:t>
            </a:r>
            <a:endParaRPr lang="en-US" sz="1013" dirty="0"/>
          </a:p>
          <a:p>
            <a:r>
              <a:rPr lang="en-US" sz="1013" dirty="0" smtClean="0"/>
              <a:t>Couldn’t </a:t>
            </a:r>
            <a:r>
              <a:rPr lang="en-US" sz="1013" dirty="0"/>
              <a:t>run 3</a:t>
            </a:r>
            <a:r>
              <a:rPr lang="en-US" sz="1013" baseline="30000" dirty="0"/>
              <a:t>rd</a:t>
            </a:r>
            <a:r>
              <a:rPr lang="en-US" sz="1013" dirty="0"/>
              <a:t> party data transfer on ESNET testbed due to testbed limitation</a:t>
            </a:r>
          </a:p>
        </p:txBody>
      </p:sp>
    </p:spTree>
    <p:extLst>
      <p:ext uri="{BB962C8B-B14F-4D97-AF65-F5344CB8AC3E}">
        <p14:creationId xmlns:p14="http://schemas.microsoft.com/office/powerpoint/2010/main" val="15294173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7"/>
            <a:ext cx="7886700" cy="710363"/>
          </a:xfrm>
        </p:spPr>
        <p:txBody>
          <a:bodyPr/>
          <a:lstStyle/>
          <a:p>
            <a:r>
              <a:rPr lang="en-US" b="1" dirty="0" smtClean="0"/>
              <a:t>Result – 3</a:t>
            </a:r>
            <a:r>
              <a:rPr lang="en-US" b="1" baseline="30000" dirty="0" smtClean="0"/>
              <a:t>rd</a:t>
            </a:r>
            <a:r>
              <a:rPr lang="en-US" b="1" dirty="0" smtClean="0"/>
              <a:t> party data transfer </a:t>
            </a:r>
            <a:endParaRPr lang="en-US" b="1" dirty="0"/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3980116"/>
              </p:ext>
            </p:extLst>
          </p:nvPr>
        </p:nvGraphicFramePr>
        <p:xfrm>
          <a:off x="2627193" y="2164382"/>
          <a:ext cx="3889612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343516" y="4364578"/>
            <a:ext cx="1939955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13" dirty="0"/>
              <a:t>Large File Data Transfer (1x100G)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742088" y="5621779"/>
            <a:ext cx="1308371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13" dirty="0"/>
              <a:t>Note: Larger is better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425377" y="4841881"/>
            <a:ext cx="6267842" cy="550798"/>
            <a:chOff x="621084" y="5317441"/>
            <a:chExt cx="8357123" cy="734397"/>
          </a:xfrm>
        </p:grpSpPr>
        <p:sp>
          <p:nvSpPr>
            <p:cNvPr id="7" name="TextBox 6"/>
            <p:cNvSpPr txBox="1"/>
            <p:nvPr/>
          </p:nvSpPr>
          <p:spPr>
            <a:xfrm>
              <a:off x="621084" y="5521788"/>
              <a:ext cx="4003660" cy="3309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13" dirty="0"/>
                <a:t>Relative performance improvement (base: GridFTP) =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791768" y="5720893"/>
              <a:ext cx="2531036" cy="33094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13"/>
                <a:t>other tools’ Time-to-Completion</a:t>
              </a:r>
              <a:endParaRPr lang="en-US" sz="1013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880051" y="5317441"/>
              <a:ext cx="2377147" cy="33094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13" dirty="0"/>
                <a:t>GridFTP’s Time-to-Completion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5795386" y="5706453"/>
              <a:ext cx="318282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08174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3844"/>
            <a:ext cx="7886700" cy="806810"/>
          </a:xfrm>
        </p:spPr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8" y="1337833"/>
            <a:ext cx="8701087" cy="5234417"/>
          </a:xfrm>
        </p:spPr>
        <p:txBody>
          <a:bodyPr>
            <a:noAutofit/>
          </a:bodyPr>
          <a:lstStyle/>
          <a:p>
            <a:r>
              <a:rPr lang="en-US" sz="3200" dirty="0" smtClean="0"/>
              <a:t>mdtmFTP is a high-performance data transfer tool</a:t>
            </a:r>
          </a:p>
          <a:p>
            <a:pPr lvl="1"/>
            <a:r>
              <a:rPr lang="en-US" sz="2800" dirty="0"/>
              <a:t>Pipelined I/O-centric design to streamline data transfer</a:t>
            </a:r>
          </a:p>
          <a:p>
            <a:pPr lvl="1"/>
            <a:r>
              <a:rPr lang="en-US" sz="2800" dirty="0"/>
              <a:t>Multicore-aware data transfer middleware (MDTM) optimizes use of underlying multicore system</a:t>
            </a:r>
          </a:p>
          <a:p>
            <a:pPr lvl="1"/>
            <a:r>
              <a:rPr lang="en-US" sz="2800" dirty="0"/>
              <a:t>Extremely efficient in transferring of Lots Of Small </a:t>
            </a:r>
            <a:r>
              <a:rPr lang="en-US" sz="2800" dirty="0" smtClean="0"/>
              <a:t>Files	</a:t>
            </a:r>
            <a:endParaRPr lang="en-US" sz="2800" dirty="0"/>
          </a:p>
          <a:p>
            <a:pPr lvl="1"/>
            <a:endParaRPr lang="en-US" sz="1800" dirty="0" smtClean="0"/>
          </a:p>
          <a:p>
            <a:r>
              <a:rPr lang="en-US" sz="3200" dirty="0" smtClean="0"/>
              <a:t>Evaluations show that mdtmFTP can achieve higher performance than existing data transfer tools. </a:t>
            </a:r>
          </a:p>
        </p:txBody>
      </p:sp>
    </p:spTree>
    <p:extLst>
      <p:ext uri="{BB962C8B-B14F-4D97-AF65-F5344CB8AC3E}">
        <p14:creationId xmlns:p14="http://schemas.microsoft.com/office/powerpoint/2010/main" val="1393477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Acknowledgement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54200"/>
            <a:ext cx="7886700" cy="113188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would like to thank Brian </a:t>
            </a:r>
            <a:r>
              <a:rPr lang="en-US" dirty="0" err="1" smtClean="0"/>
              <a:t>Tienery</a:t>
            </a:r>
            <a:r>
              <a:rPr lang="en-US" dirty="0" smtClean="0"/>
              <a:t> who contributed to mdtmFTP evaluation @ ESnet testbed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669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 transfer – state of the art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87857"/>
            <a:ext cx="8459779" cy="4930184"/>
          </a:xfrm>
        </p:spPr>
        <p:txBody>
          <a:bodyPr>
            <a:normAutofit/>
          </a:bodyPr>
          <a:lstStyle/>
          <a:p>
            <a:r>
              <a:rPr lang="en-US" dirty="0" smtClean="0"/>
              <a:t>Advanced data transfer tools and services developed</a:t>
            </a:r>
          </a:p>
          <a:p>
            <a:pPr lvl="1"/>
            <a:r>
              <a:rPr lang="en-US" dirty="0" smtClean="0"/>
              <a:t>GridFTP, BBCP</a:t>
            </a:r>
          </a:p>
          <a:p>
            <a:pPr lvl="1"/>
            <a:r>
              <a:rPr lang="en-US" dirty="0" smtClean="0"/>
              <a:t>PhEDEx, LIGO Data Replicator, Globus Online</a:t>
            </a:r>
          </a:p>
          <a:p>
            <a:pPr lvl="1"/>
            <a:endParaRPr lang="en-US" dirty="0"/>
          </a:p>
          <a:p>
            <a:r>
              <a:rPr lang="en-US" dirty="0" smtClean="0"/>
              <a:t>Numerous enhancements</a:t>
            </a:r>
          </a:p>
          <a:p>
            <a:pPr lvl="1"/>
            <a:r>
              <a:rPr lang="en-US" dirty="0" smtClean="0"/>
              <a:t>Parallelism at all levels</a:t>
            </a:r>
          </a:p>
          <a:p>
            <a:pPr lvl="2"/>
            <a:r>
              <a:rPr lang="en-US" dirty="0" smtClean="0"/>
              <a:t>Multi-stream parallelism</a:t>
            </a:r>
          </a:p>
          <a:p>
            <a:pPr lvl="2"/>
            <a:r>
              <a:rPr lang="en-US" dirty="0" smtClean="0"/>
              <a:t>Multicore parallelism</a:t>
            </a:r>
          </a:p>
          <a:p>
            <a:pPr lvl="2"/>
            <a:r>
              <a:rPr lang="en-US" dirty="0" smtClean="0"/>
              <a:t>Multi-path parallelism</a:t>
            </a:r>
          </a:p>
          <a:p>
            <a:pPr lvl="1"/>
            <a:r>
              <a:rPr lang="en-US" dirty="0" smtClean="0"/>
              <a:t>Science DMZ architecture</a:t>
            </a:r>
          </a:p>
          <a:p>
            <a:pPr lvl="1"/>
            <a:r>
              <a:rPr lang="en-US" dirty="0" smtClean="0"/>
              <a:t>Terabit networks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25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Problems with </a:t>
            </a:r>
            <a:r>
              <a:rPr lang="en-US" b="1" dirty="0"/>
              <a:t>e</a:t>
            </a:r>
            <a:r>
              <a:rPr lang="en-US" b="1" dirty="0" smtClean="0"/>
              <a:t>xisting data transfer tools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92572"/>
            <a:ext cx="7886700" cy="4014333"/>
          </a:xfrm>
        </p:spPr>
        <p:txBody>
          <a:bodyPr>
            <a:normAutofit/>
          </a:bodyPr>
          <a:lstStyle/>
          <a:p>
            <a:r>
              <a:rPr lang="en-US" dirty="0"/>
              <a:t>U</a:t>
            </a:r>
            <a:r>
              <a:rPr lang="en-US" dirty="0" smtClean="0"/>
              <a:t>nable to fully exploit multicore hardware under default OS support, especially on NUMA systems</a:t>
            </a:r>
          </a:p>
          <a:p>
            <a:endParaRPr lang="en-US" dirty="0" smtClean="0"/>
          </a:p>
          <a:p>
            <a:r>
              <a:rPr lang="en-US" dirty="0" smtClean="0"/>
              <a:t>Unable to effectively address the lots of small files (LOSF) problem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ither inefficient, or don’t scale well:</a:t>
            </a:r>
          </a:p>
          <a:p>
            <a:pPr lvl="2"/>
            <a:r>
              <a:rPr lang="en-US" sz="2400" dirty="0" smtClean="0"/>
              <a:t>Pipelining</a:t>
            </a:r>
          </a:p>
          <a:p>
            <a:pPr lvl="2"/>
            <a:r>
              <a:rPr lang="en-US" sz="2400" dirty="0" smtClean="0"/>
              <a:t>Concurrency</a:t>
            </a:r>
          </a:p>
          <a:p>
            <a:pPr lvl="2"/>
            <a:r>
              <a:rPr lang="en-US" sz="2400" dirty="0" smtClean="0"/>
              <a:t>Tar-based solution</a:t>
            </a:r>
          </a:p>
        </p:txBody>
      </p:sp>
    </p:spTree>
    <p:extLst>
      <p:ext uri="{BB962C8B-B14F-4D97-AF65-F5344CB8AC3E}">
        <p14:creationId xmlns:p14="http://schemas.microsoft.com/office/powerpoint/2010/main" val="51546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503" y="192361"/>
            <a:ext cx="7886700" cy="1325563"/>
          </a:xfrm>
        </p:spPr>
        <p:txBody>
          <a:bodyPr/>
          <a:lstStyle/>
          <a:p>
            <a:r>
              <a:rPr lang="en-US" b="1" dirty="0" smtClean="0"/>
              <a:t>mdtmFTP: a high-performance data transfer tool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052" y="1854405"/>
            <a:ext cx="8571948" cy="4408903"/>
          </a:xfrm>
        </p:spPr>
        <p:txBody>
          <a:bodyPr>
            <a:noAutofit/>
          </a:bodyPr>
          <a:lstStyle/>
          <a:p>
            <a:r>
              <a:rPr lang="en-US" dirty="0" smtClean="0"/>
              <a:t>Pipelined I/O-centric design to streamline data transfer</a:t>
            </a:r>
          </a:p>
          <a:p>
            <a:r>
              <a:rPr lang="en-US" dirty="0" smtClean="0"/>
              <a:t>Multicore-aware data transfer middleware (MDTM) optimizes use of underlying multicore system</a:t>
            </a:r>
          </a:p>
          <a:p>
            <a:r>
              <a:rPr lang="en-US" dirty="0" smtClean="0"/>
              <a:t>Extremely efficient in transferring of Lots Of Small Files</a:t>
            </a:r>
          </a:p>
          <a:p>
            <a:r>
              <a:rPr lang="en-US" dirty="0" smtClean="0"/>
              <a:t>Various optimization mechanisms</a:t>
            </a:r>
          </a:p>
          <a:p>
            <a:pPr lvl="1"/>
            <a:r>
              <a:rPr lang="en-US" dirty="0" smtClean="0"/>
              <a:t>Zero copy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synchronous I/O</a:t>
            </a:r>
          </a:p>
          <a:p>
            <a:pPr lvl="1"/>
            <a:r>
              <a:rPr lang="en-US" dirty="0" smtClean="0"/>
              <a:t>Batch processing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84703" y="6020938"/>
            <a:ext cx="5168347" cy="8212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 DOE/SC/ASCR-sponsored research project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oftware is available at: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http://mdtm.fnal.gov</a:t>
            </a: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" name="Content Placeholder 3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0" y="4430437"/>
            <a:ext cx="3365500" cy="2169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220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175" y="269876"/>
            <a:ext cx="7886700" cy="1063623"/>
          </a:xfrm>
        </p:spPr>
        <p:txBody>
          <a:bodyPr/>
          <a:lstStyle/>
          <a:p>
            <a:r>
              <a:rPr lang="en-US" b="1" dirty="0" smtClean="0"/>
              <a:t>A pipelined I/O centric </a:t>
            </a:r>
            <a:r>
              <a:rPr lang="en-US" b="1" dirty="0"/>
              <a:t>d</a:t>
            </a:r>
            <a:r>
              <a:rPr lang="en-US" b="1" dirty="0" smtClean="0"/>
              <a:t>esign - 1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4" y="1714500"/>
            <a:ext cx="8294811" cy="4489352"/>
          </a:xfrm>
        </p:spPr>
        <p:txBody>
          <a:bodyPr>
            <a:noAutofit/>
          </a:bodyPr>
          <a:lstStyle/>
          <a:p>
            <a:r>
              <a:rPr lang="en-US" dirty="0" smtClean="0"/>
              <a:t>Dedicated I/O threads to perform network &amp; disk I/O operations in parallel</a:t>
            </a:r>
          </a:p>
          <a:p>
            <a:r>
              <a:rPr lang="en-US" dirty="0" smtClean="0"/>
              <a:t>MDTM middleware to schedule cores for I/O threads </a:t>
            </a:r>
          </a:p>
          <a:p>
            <a:pPr lvl="1"/>
            <a:r>
              <a:rPr lang="en-US" dirty="0" smtClean="0"/>
              <a:t>Each I/O thread pinned to a core near the I/O device the thread uses</a:t>
            </a:r>
          </a:p>
          <a:p>
            <a:pPr lvl="2"/>
            <a:r>
              <a:rPr lang="en-US" smtClean="0"/>
              <a:t>I/O locality</a:t>
            </a:r>
            <a:endParaRPr lang="en-US" dirty="0" smtClean="0"/>
          </a:p>
          <a:p>
            <a:pPr lvl="2"/>
            <a:r>
              <a:rPr lang="en-US" dirty="0" smtClean="0"/>
              <a:t>Core affinity for I/O operations</a:t>
            </a:r>
          </a:p>
          <a:p>
            <a:pPr lvl="1"/>
            <a:r>
              <a:rPr lang="en-US" dirty="0" smtClean="0"/>
              <a:t>An I/O thread is typically dedicated with a single core</a:t>
            </a:r>
          </a:p>
          <a:p>
            <a:pPr lvl="1"/>
            <a:r>
              <a:rPr lang="en-US" dirty="0" smtClean="0"/>
              <a:t>System zoning to avoid interference with other applications </a:t>
            </a:r>
          </a:p>
          <a:p>
            <a:pPr lvl="2"/>
            <a:r>
              <a:rPr lang="en-US" dirty="0" smtClean="0"/>
              <a:t>MDTM-zone for mdtmFTP</a:t>
            </a:r>
          </a:p>
          <a:p>
            <a:pPr lvl="2"/>
            <a:r>
              <a:rPr lang="en-US" dirty="0" smtClean="0"/>
              <a:t>Non-MDTM-zone for other applications</a:t>
            </a:r>
          </a:p>
        </p:txBody>
      </p:sp>
    </p:spTree>
    <p:extLst>
      <p:ext uri="{BB962C8B-B14F-4D97-AF65-F5344CB8AC3E}">
        <p14:creationId xmlns:p14="http://schemas.microsoft.com/office/powerpoint/2010/main" val="157252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175" y="269876"/>
            <a:ext cx="7886700" cy="1063623"/>
          </a:xfrm>
        </p:spPr>
        <p:txBody>
          <a:bodyPr/>
          <a:lstStyle/>
          <a:p>
            <a:r>
              <a:rPr lang="en-US" b="1" dirty="0" smtClean="0"/>
              <a:t>A pipelined I/O centric </a:t>
            </a:r>
            <a:r>
              <a:rPr lang="en-US" b="1" dirty="0"/>
              <a:t>d</a:t>
            </a:r>
            <a:r>
              <a:rPr lang="en-US" b="1" dirty="0" smtClean="0"/>
              <a:t>esign - 2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4" y="1714500"/>
            <a:ext cx="8181975" cy="4705350"/>
          </a:xfrm>
        </p:spPr>
        <p:txBody>
          <a:bodyPr>
            <a:noAutofit/>
          </a:bodyPr>
          <a:lstStyle/>
          <a:p>
            <a:r>
              <a:rPr lang="en-US" dirty="0" smtClean="0"/>
              <a:t>Advanced data buffer mechanism to improve I/O performance</a:t>
            </a:r>
          </a:p>
          <a:p>
            <a:pPr lvl="1"/>
            <a:r>
              <a:rPr lang="en-US" dirty="0" smtClean="0"/>
              <a:t>Pre-allocated data buffers to avoid costly memory allocation/deallocation in the critical I/O path of data transfer</a:t>
            </a:r>
          </a:p>
          <a:p>
            <a:pPr lvl="1"/>
            <a:r>
              <a:rPr lang="en-US" dirty="0" smtClean="0"/>
              <a:t>Data buffers are pinned and locked to avoid memory swap and migration</a:t>
            </a:r>
          </a:p>
        </p:txBody>
      </p:sp>
    </p:spTree>
    <p:extLst>
      <p:ext uri="{BB962C8B-B14F-4D97-AF65-F5344CB8AC3E}">
        <p14:creationId xmlns:p14="http://schemas.microsoft.com/office/powerpoint/2010/main" val="28052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pipelined I/O centric design - 3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transfers are executed in a pipelined manner</a:t>
            </a:r>
          </a:p>
          <a:p>
            <a:r>
              <a:rPr lang="en-US" dirty="0" smtClean="0"/>
              <a:t>A data transfer task is split into multiple subtasks</a:t>
            </a:r>
          </a:p>
          <a:p>
            <a:r>
              <a:rPr lang="en-US" dirty="0" smtClean="0"/>
              <a:t>Subtasks are executed in parallel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01" y="3432515"/>
            <a:ext cx="7753994" cy="3125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89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3969"/>
          </a:xfrm>
        </p:spPr>
        <p:txBody>
          <a:bodyPr/>
          <a:lstStyle/>
          <a:p>
            <a:r>
              <a:rPr lang="en-US" b="1" dirty="0" smtClean="0"/>
              <a:t>MDTM </a:t>
            </a:r>
            <a:r>
              <a:rPr lang="en-US" b="1" dirty="0"/>
              <a:t>m</a:t>
            </a:r>
            <a:r>
              <a:rPr lang="en-US" b="1" dirty="0" smtClean="0"/>
              <a:t>iddleware – why?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03946"/>
            <a:ext cx="8115300" cy="5196892"/>
          </a:xfrm>
        </p:spPr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efault OSes cannot support data transfer tools on multicore systems well, especially NUMA systems:</a:t>
            </a:r>
          </a:p>
          <a:p>
            <a:pPr lvl="1"/>
            <a:r>
              <a:rPr lang="en-US" dirty="0" smtClean="0"/>
              <a:t>Dynamic load balancing may degrade data transfer performance</a:t>
            </a:r>
          </a:p>
          <a:p>
            <a:pPr lvl="2"/>
            <a:r>
              <a:rPr lang="en-US" dirty="0" smtClean="0"/>
              <a:t>Frequent thread migration</a:t>
            </a:r>
          </a:p>
          <a:p>
            <a:pPr lvl="3"/>
            <a:r>
              <a:rPr lang="en-US" dirty="0" smtClean="0"/>
              <a:t>No core affinity for I/O operations</a:t>
            </a:r>
          </a:p>
          <a:p>
            <a:pPr lvl="3"/>
            <a:r>
              <a:rPr lang="en-US" dirty="0" smtClean="0"/>
              <a:t>Inefficient use of cache</a:t>
            </a:r>
          </a:p>
          <a:p>
            <a:pPr lvl="2"/>
            <a:r>
              <a:rPr lang="en-US" dirty="0"/>
              <a:t>H</a:t>
            </a:r>
            <a:r>
              <a:rPr lang="en-US" dirty="0" smtClean="0"/>
              <a:t>igh-latency inter-node communication</a:t>
            </a:r>
          </a:p>
          <a:p>
            <a:pPr lvl="1"/>
            <a:r>
              <a:rPr lang="en-US" dirty="0" smtClean="0"/>
              <a:t>Limited support for I/O locality</a:t>
            </a:r>
          </a:p>
          <a:p>
            <a:pPr lvl="2"/>
            <a:r>
              <a:rPr lang="en-US" dirty="0" smtClean="0"/>
              <a:t>I/O throughputs can be significantly improved if I/O locality is available</a:t>
            </a:r>
          </a:p>
          <a:p>
            <a:pPr lvl="1"/>
            <a:r>
              <a:rPr lang="en-US" dirty="0" smtClean="0"/>
              <a:t>Other applications’ interferences</a:t>
            </a:r>
          </a:p>
          <a:p>
            <a:pPr lvl="2"/>
            <a:r>
              <a:rPr lang="en-US" dirty="0" smtClean="0"/>
              <a:t>CPU, MEM, I/O</a:t>
            </a:r>
          </a:p>
        </p:txBody>
      </p:sp>
    </p:spTree>
    <p:extLst>
      <p:ext uri="{BB962C8B-B14F-4D97-AF65-F5344CB8AC3E}">
        <p14:creationId xmlns:p14="http://schemas.microsoft.com/office/powerpoint/2010/main" val="142888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1782</TotalTime>
  <Words>1319</Words>
  <Application>Microsoft Macintosh PowerPoint</Application>
  <PresentationFormat>On-screen Show (4:3)</PresentationFormat>
  <Paragraphs>265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Wingdings</vt:lpstr>
      <vt:lpstr>宋体</vt:lpstr>
      <vt:lpstr>Office Theme</vt:lpstr>
      <vt:lpstr>mdtmFTP and Its Evaluation on ESNET SDN Testbed</vt:lpstr>
      <vt:lpstr>Big data transfer challenges</vt:lpstr>
      <vt:lpstr>Data transfer – state of the art</vt:lpstr>
      <vt:lpstr>Problems with existing data transfer tools</vt:lpstr>
      <vt:lpstr>mdtmFTP: a high-performance data transfer tool</vt:lpstr>
      <vt:lpstr>A pipelined I/O centric design - 1</vt:lpstr>
      <vt:lpstr>A pipelined I/O centric design - 2</vt:lpstr>
      <vt:lpstr>A pipelined I/O centric design - 3</vt:lpstr>
      <vt:lpstr>MDTM middleware – why?</vt:lpstr>
      <vt:lpstr>What is MDTM middleware?</vt:lpstr>
      <vt:lpstr>MDTM middleware – key features</vt:lpstr>
      <vt:lpstr>A large virtual file mechanism to address the LOSF problem</vt:lpstr>
      <vt:lpstr>Large virtual file transfer mechanism</vt:lpstr>
      <vt:lpstr>mdtmFTP evaluation @ ESnet testbed</vt:lpstr>
      <vt:lpstr>ESNET testbed - 1</vt:lpstr>
      <vt:lpstr>Evaluation methodology - 1</vt:lpstr>
      <vt:lpstr>Evaluation methodology - 2</vt:lpstr>
      <vt:lpstr>Evaluation Methodology - 3</vt:lpstr>
      <vt:lpstr>Result – Client/Server</vt:lpstr>
      <vt:lpstr>Result – Client/Server</vt:lpstr>
      <vt:lpstr>Result – 3rd party data transfer</vt:lpstr>
      <vt:lpstr>Result – 3rd party data transfer </vt:lpstr>
      <vt:lpstr>Summary</vt:lpstr>
      <vt:lpstr>Acknowledgement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mdtmFTP evaluation @ESNET Testbde</dc:title>
  <dc:creator>Wenji Wu</dc:creator>
  <cp:lastModifiedBy>Wenji Wu</cp:lastModifiedBy>
  <cp:revision>119</cp:revision>
  <dcterms:created xsi:type="dcterms:W3CDTF">2016-05-05T01:51:39Z</dcterms:created>
  <dcterms:modified xsi:type="dcterms:W3CDTF">2016-11-21T19:39:50Z</dcterms:modified>
</cp:coreProperties>
</file>